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9" r:id="rId9"/>
    <p:sldId id="267" r:id="rId10"/>
    <p:sldId id="263" r:id="rId11"/>
    <p:sldId id="270" r:id="rId12"/>
    <p:sldId id="265" r:id="rId13"/>
    <p:sldId id="264" r:id="rId14"/>
    <p:sldId id="266" r:id="rId15"/>
    <p:sldId id="26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 of Professional Development Knowledge/Skills Used</c:v>
                </c:pt>
              </c:strCache>
            </c:strRef>
          </c:tx>
          <c:invertIfNegative val="0"/>
          <c:cat>
            <c:numRef>
              <c:f>Sheet1!$A$2:$A$12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4</c:v>
                </c:pt>
                <c:pt idx="6">
                  <c:v>2</c:v>
                </c:pt>
                <c:pt idx="7">
                  <c:v>3</c:v>
                </c:pt>
                <c:pt idx="8">
                  <c:v>4</c:v>
                </c:pt>
                <c:pt idx="9">
                  <c:v>1</c:v>
                </c:pt>
                <c:pt idx="1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752576"/>
        <c:axId val="33754112"/>
      </c:barChart>
      <c:catAx>
        <c:axId val="33752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754112"/>
        <c:crosses val="autoZero"/>
        <c:auto val="1"/>
        <c:lblAlgn val="ctr"/>
        <c:lblOffset val="100"/>
        <c:noMultiLvlLbl val="0"/>
      </c:catAx>
      <c:valAx>
        <c:axId val="33754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7525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E6F03-639F-4B86-89E8-BFB227319EEB}" type="datetimeFigureOut">
              <a:rPr lang="en-US" smtClean="0"/>
              <a:t>5/20/2012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C3BDB-A64A-466D-A553-E4A98F97AB3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419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Allows for collaboration to</a:t>
            </a:r>
            <a:r>
              <a:rPr lang="en-US" baseline="0" dirty="0" smtClean="0"/>
              <a:t> adapt and make fit their particular school/district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C3BDB-A64A-466D-A553-E4A98F97AB3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697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Statewide</a:t>
            </a:r>
            <a:r>
              <a:rPr lang="en-US" baseline="0" dirty="0" smtClean="0"/>
              <a:t> to personal localized data -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C3BDB-A64A-466D-A553-E4A98F97AB3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120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Too expensive, which didn’t </a:t>
            </a:r>
            <a:r>
              <a:rPr lang="en-US" dirty="0" err="1" smtClean="0"/>
              <a:t>surpirise</a:t>
            </a:r>
            <a:r>
              <a:rPr lang="en-US" dirty="0" smtClean="0"/>
              <a:t> me</a:t>
            </a:r>
            <a:r>
              <a:rPr lang="en-US" baseline="0" dirty="0" smtClean="0"/>
              <a:t> that it was important, what surprised me was it was considered such a barrier when there are so many good free and </a:t>
            </a:r>
            <a:r>
              <a:rPr lang="en-US" baseline="0" dirty="0" err="1" smtClean="0"/>
              <a:t>inexpenisve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pd</a:t>
            </a:r>
            <a:r>
              <a:rPr lang="en-US" baseline="0" dirty="0" smtClean="0"/>
              <a:t> opportunities out there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C3BDB-A64A-466D-A553-E4A98F97AB3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850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impact does </a:t>
            </a:r>
            <a:r>
              <a:rPr lang="en-US" dirty="0" err="1" smtClean="0"/>
              <a:t>pd</a:t>
            </a:r>
            <a:r>
              <a:rPr lang="en-US" dirty="0" smtClean="0"/>
              <a:t> have in the classroom and d</a:t>
            </a:r>
            <a:r>
              <a:rPr lang="en-US" baseline="0" dirty="0" smtClean="0"/>
              <a:t>oes student achievement improve.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C3BDB-A64A-466D-A553-E4A98F97AB3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637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D845078-C68C-428E-85B1-9CCC939A45AE}" type="datetimeFigureOut">
              <a:rPr lang="en-US" smtClean="0"/>
              <a:t>5/20/2012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9E24E83-8607-43B3-9619-8097BCAEFB4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5078-C68C-428E-85B1-9CCC939A45AE}" type="datetimeFigureOut">
              <a:rPr lang="en-US" smtClean="0"/>
              <a:t>5/20/2012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4E83-8607-43B3-9619-8097BCAEFB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5078-C68C-428E-85B1-9CCC939A45AE}" type="datetimeFigureOut">
              <a:rPr lang="en-US" smtClean="0"/>
              <a:t>5/20/2012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4E83-8607-43B3-9619-8097BCAEFB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5078-C68C-428E-85B1-9CCC939A45AE}" type="datetimeFigureOut">
              <a:rPr lang="en-US" smtClean="0"/>
              <a:t>5/20/2012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4E83-8607-43B3-9619-8097BCAEFB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5078-C68C-428E-85B1-9CCC939A45AE}" type="datetimeFigureOut">
              <a:rPr lang="en-US" smtClean="0"/>
              <a:t>5/20/2012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4E83-8607-43B3-9619-8097BCAEFB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5078-C68C-428E-85B1-9CCC939A45AE}" type="datetimeFigureOut">
              <a:rPr lang="en-US" smtClean="0"/>
              <a:t>5/20/2012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4E83-8607-43B3-9619-8097BCAEFB4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5078-C68C-428E-85B1-9CCC939A45AE}" type="datetimeFigureOut">
              <a:rPr lang="en-US" smtClean="0"/>
              <a:t>5/20/2012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4E83-8607-43B3-9619-8097BCAEFB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5078-C68C-428E-85B1-9CCC939A45AE}" type="datetimeFigureOut">
              <a:rPr lang="en-US" smtClean="0"/>
              <a:t>5/20/2012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4E83-8607-43B3-9619-8097BCAEFB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5078-C68C-428E-85B1-9CCC939A45AE}" type="datetimeFigureOut">
              <a:rPr lang="en-US" smtClean="0"/>
              <a:t>5/20/2012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4E83-8607-43B3-9619-8097BCAEFB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5078-C68C-428E-85B1-9CCC939A45AE}" type="datetimeFigureOut">
              <a:rPr lang="en-US" smtClean="0"/>
              <a:t>5/20/2012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4E83-8607-43B3-9619-8097BCAEFB4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45078-C68C-428E-85B1-9CCC939A45AE}" type="datetimeFigureOut">
              <a:rPr lang="en-US" smtClean="0"/>
              <a:t>5/20/2012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24E83-8607-43B3-9619-8097BCAEFB4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D845078-C68C-428E-85B1-9CCC939A45AE}" type="datetimeFigureOut">
              <a:rPr lang="en-US" smtClean="0"/>
              <a:t>5/20/2012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9E24E83-8607-43B3-9619-8097BCAEFB45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europa.edu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048000"/>
            <a:ext cx="6400800" cy="12954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What Factors Impact the Professional Development Teachers Engage In and Ultimately Find Valuable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76800"/>
            <a:ext cx="6400800" cy="762000"/>
          </a:xfrm>
        </p:spPr>
        <p:txBody>
          <a:bodyPr/>
          <a:lstStyle/>
          <a:p>
            <a:r>
              <a:rPr lang="en-US" dirty="0" smtClean="0"/>
              <a:t>By Melissa Maxson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0523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4478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Highlights of Focus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077148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en-US" dirty="0" smtClean="0"/>
              <a:t>PD needs to be…</a:t>
            </a:r>
          </a:p>
          <a:p>
            <a:r>
              <a:rPr lang="en-US" dirty="0" smtClean="0"/>
              <a:t>something I can use today in the classroom</a:t>
            </a:r>
          </a:p>
          <a:p>
            <a:r>
              <a:rPr lang="en-US" dirty="0" smtClean="0"/>
              <a:t>Content and grade specific</a:t>
            </a:r>
          </a:p>
          <a:p>
            <a:r>
              <a:rPr lang="en-US" dirty="0" smtClean="0"/>
              <a:t>Free</a:t>
            </a:r>
          </a:p>
          <a:p>
            <a:r>
              <a:rPr lang="en-US" dirty="0" smtClean="0"/>
              <a:t>Provide conversations with colleagues</a:t>
            </a:r>
          </a:p>
          <a:p>
            <a:r>
              <a:rPr lang="en-US" dirty="0" smtClean="0"/>
              <a:t>Ready-to-use</a:t>
            </a:r>
          </a:p>
          <a:p>
            <a:r>
              <a:rPr lang="en-US" dirty="0" smtClean="0"/>
              <a:t>Provide materials</a:t>
            </a:r>
          </a:p>
          <a:p>
            <a:r>
              <a:rPr lang="en-US" dirty="0" smtClean="0"/>
              <a:t>Hands-on</a:t>
            </a:r>
          </a:p>
          <a:p>
            <a:r>
              <a:rPr lang="en-US" dirty="0" smtClean="0"/>
              <a:t>Attended by several people in same building</a:t>
            </a:r>
          </a:p>
          <a:p>
            <a:r>
              <a:rPr lang="en-US" dirty="0" smtClean="0"/>
              <a:t>Held later in school year, no summers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159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Surprising Results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/>
              <a:t>T</a:t>
            </a:r>
            <a:r>
              <a:rPr lang="en-US" dirty="0" smtClean="0"/>
              <a:t>he biggest barrier preventing teachers from taking professional development…</a:t>
            </a:r>
          </a:p>
          <a:p>
            <a:pPr marL="525780" indent="-457200">
              <a:buAutoNum type="alphaLcPeriod"/>
            </a:pPr>
            <a:r>
              <a:rPr lang="en-US" dirty="0" smtClean="0"/>
              <a:t>Too expensive</a:t>
            </a:r>
          </a:p>
          <a:p>
            <a:pPr marL="525780" indent="-457200">
              <a:buAutoNum type="alphaLcPeriod"/>
            </a:pPr>
            <a:r>
              <a:rPr lang="en-US" dirty="0" smtClean="0"/>
              <a:t>Family responsibilities</a:t>
            </a:r>
          </a:p>
          <a:p>
            <a:pPr marL="525780" indent="-457200">
              <a:buAutoNum type="alphaLcPeriod"/>
            </a:pPr>
            <a:r>
              <a:rPr lang="en-US" dirty="0" smtClean="0"/>
              <a:t>Lack of administrative support</a:t>
            </a:r>
          </a:p>
          <a:p>
            <a:pPr marL="525780" indent="-457200">
              <a:buAutoNum type="alphaLcPeriod"/>
            </a:pPr>
            <a:r>
              <a:rPr lang="en-US" dirty="0" smtClean="0"/>
              <a:t>Conflicts with schedule</a:t>
            </a:r>
          </a:p>
          <a:p>
            <a:pPr marL="525780" indent="-457200">
              <a:buAutoNum type="alphaLcPeriod"/>
            </a:pPr>
            <a:r>
              <a:rPr lang="en-US" dirty="0" smtClean="0"/>
              <a:t>No suitable </a:t>
            </a:r>
            <a:r>
              <a:rPr lang="en-US" dirty="0" err="1" smtClean="0"/>
              <a:t>pd</a:t>
            </a:r>
            <a:r>
              <a:rPr lang="en-US" dirty="0" smtClean="0"/>
              <a:t> opportunities</a:t>
            </a:r>
          </a:p>
          <a:p>
            <a:pPr marL="525780" indent="-457200">
              <a:buAutoNum type="alphaL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950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4478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Highlights of MSTA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Needs to be low cost </a:t>
            </a:r>
          </a:p>
          <a:p>
            <a:r>
              <a:rPr lang="en-US" dirty="0" smtClean="0"/>
              <a:t>Provide practical information</a:t>
            </a:r>
          </a:p>
          <a:p>
            <a:r>
              <a:rPr lang="en-US" dirty="0" smtClean="0"/>
              <a:t>Something useful to take back to the classroom – immediately!</a:t>
            </a:r>
          </a:p>
          <a:p>
            <a:r>
              <a:rPr lang="en-US" dirty="0" smtClean="0"/>
              <a:t>Discussions</a:t>
            </a:r>
          </a:p>
          <a:p>
            <a:r>
              <a:rPr lang="en-US" dirty="0" smtClean="0"/>
              <a:t>School wide</a:t>
            </a:r>
          </a:p>
          <a:p>
            <a:r>
              <a:rPr lang="en-US" dirty="0" smtClean="0"/>
              <a:t>Hands-on</a:t>
            </a:r>
          </a:p>
          <a:p>
            <a:r>
              <a:rPr lang="en-US" dirty="0" smtClean="0"/>
              <a:t>Convenient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858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4478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Highlights of SurveyMonkey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000948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en-US" dirty="0" smtClean="0"/>
              <a:t>PD needs to be…</a:t>
            </a:r>
          </a:p>
          <a:p>
            <a:r>
              <a:rPr lang="en-US" dirty="0" smtClean="0"/>
              <a:t>Content relevant</a:t>
            </a:r>
          </a:p>
          <a:p>
            <a:r>
              <a:rPr lang="en-US" dirty="0" smtClean="0"/>
              <a:t>Connected to curriculum/standards</a:t>
            </a:r>
          </a:p>
          <a:p>
            <a:r>
              <a:rPr lang="en-US" dirty="0" smtClean="0"/>
              <a:t>Useable in a classroom – today!</a:t>
            </a:r>
          </a:p>
          <a:p>
            <a:r>
              <a:rPr lang="en-US" dirty="0" smtClean="0"/>
              <a:t>Provide new ideas</a:t>
            </a:r>
          </a:p>
          <a:p>
            <a:r>
              <a:rPr lang="en-US" dirty="0" smtClean="0"/>
              <a:t>Low-cost</a:t>
            </a:r>
          </a:p>
          <a:p>
            <a:r>
              <a:rPr lang="en-US" dirty="0" smtClean="0"/>
              <a:t>Wants it to address helping students learn or increase student interest</a:t>
            </a:r>
          </a:p>
          <a:p>
            <a:r>
              <a:rPr lang="en-US" dirty="0" smtClean="0"/>
              <a:t>Face-to-face, 1-day or multi-day</a:t>
            </a:r>
          </a:p>
          <a:p>
            <a:r>
              <a:rPr lang="en-US" dirty="0" smtClean="0"/>
              <a:t>Hands-on</a:t>
            </a:r>
          </a:p>
          <a:p>
            <a:r>
              <a:rPr lang="en-US" dirty="0" smtClean="0"/>
              <a:t>Provide peer interaction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812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772348"/>
          </a:xfrm>
        </p:spPr>
        <p:txBody>
          <a:bodyPr/>
          <a:lstStyle/>
          <a:p>
            <a:r>
              <a:rPr lang="en-US" dirty="0" smtClean="0"/>
              <a:t>Teachers seem to be wanting the same things from professional development – free </a:t>
            </a:r>
            <a:r>
              <a:rPr lang="en-US" dirty="0" err="1" smtClean="0"/>
              <a:t>pd</a:t>
            </a:r>
            <a:r>
              <a:rPr lang="en-US" dirty="0" smtClean="0"/>
              <a:t>, collaboration, hands-on, ready to use, standards based, and content specific.</a:t>
            </a:r>
          </a:p>
          <a:p>
            <a:r>
              <a:rPr lang="en-US" dirty="0" smtClean="0"/>
              <a:t>There are a few differences among schools because of support </a:t>
            </a:r>
            <a:r>
              <a:rPr lang="en-US" dirty="0" smtClean="0"/>
              <a:t>from</a:t>
            </a:r>
            <a:r>
              <a:rPr lang="en-US" dirty="0" smtClean="0"/>
              <a:t> </a:t>
            </a:r>
            <a:r>
              <a:rPr lang="en-US" dirty="0" smtClean="0"/>
              <a:t>administration and school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142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Reduce the amount of content at summer institute</a:t>
            </a:r>
          </a:p>
          <a:p>
            <a:r>
              <a:rPr lang="en-US" dirty="0" smtClean="0"/>
              <a:t>Provide more opportunities to reflect on how content can be incorporated into their classroom</a:t>
            </a:r>
          </a:p>
          <a:p>
            <a:r>
              <a:rPr lang="en-US" dirty="0" smtClean="0"/>
              <a:t>Provide more collegial dialogue</a:t>
            </a:r>
          </a:p>
          <a:p>
            <a:r>
              <a:rPr lang="en-US" dirty="0" smtClean="0"/>
              <a:t>Require or recommend teachers attending with colleagues from their school</a:t>
            </a:r>
          </a:p>
          <a:p>
            <a:r>
              <a:rPr lang="en-US" dirty="0" smtClean="0"/>
              <a:t>Keep follow-up workshops during the school year</a:t>
            </a:r>
          </a:p>
          <a:p>
            <a:r>
              <a:rPr lang="en-US" dirty="0" smtClean="0"/>
              <a:t>Future research – student 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931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provide support, resources and professional development to teachers </a:t>
            </a:r>
            <a:endParaRPr lang="en-US" dirty="0"/>
          </a:p>
          <a:p>
            <a:r>
              <a:rPr lang="en-US" dirty="0" smtClean="0"/>
              <a:t>Teachers are from Muskegon, Newaygo, Ottawa, and Oceana counties in West Michigan</a:t>
            </a:r>
          </a:p>
          <a:p>
            <a:r>
              <a:rPr lang="en-US" dirty="0" smtClean="0"/>
              <a:t>Schools are very diverse</a:t>
            </a:r>
          </a:p>
          <a:p>
            <a:r>
              <a:rPr lang="en-US" dirty="0" smtClean="0"/>
              <a:t>Interested in providing pd experiences that meet </a:t>
            </a:r>
            <a:r>
              <a:rPr lang="en-US" dirty="0" smtClean="0"/>
              <a:t>teacher </a:t>
            </a:r>
            <a:r>
              <a:rPr lang="en-US" dirty="0" smtClean="0"/>
              <a:t>needs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186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 am curious as to what teachers really want, what they value from a professional development event and what they end up using in the classroom from their </a:t>
            </a:r>
            <a:r>
              <a:rPr lang="en-US" dirty="0" smtClean="0"/>
              <a:t>experiences </a:t>
            </a:r>
            <a:endParaRPr lang="en-US" dirty="0" smtClean="0"/>
          </a:p>
          <a:p>
            <a:r>
              <a:rPr lang="en-US" dirty="0" smtClean="0"/>
              <a:t>U</a:t>
            </a:r>
            <a:r>
              <a:rPr lang="en-US" dirty="0" smtClean="0"/>
              <a:t>tilize results </a:t>
            </a:r>
            <a:r>
              <a:rPr lang="en-US" dirty="0"/>
              <a:t>to influence the professional development that I plan, how it is shared with the teachers, and hopefully increase its impact.</a:t>
            </a:r>
          </a:p>
        </p:txBody>
      </p:sp>
    </p:spTree>
    <p:extLst>
      <p:ext uri="{BB962C8B-B14F-4D97-AF65-F5344CB8AC3E}">
        <p14:creationId xmlns:p14="http://schemas.microsoft.com/office/powerpoint/2010/main" val="1761903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Literary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successful </a:t>
            </a:r>
            <a:r>
              <a:rPr lang="en-US" dirty="0" smtClean="0"/>
              <a:t>professional development (</a:t>
            </a:r>
            <a:r>
              <a:rPr lang="en-US" dirty="0" err="1" smtClean="0"/>
              <a:t>pd</a:t>
            </a:r>
            <a:r>
              <a:rPr lang="en-US" dirty="0" smtClean="0"/>
              <a:t>) </a:t>
            </a:r>
            <a:r>
              <a:rPr lang="en-US" dirty="0" smtClean="0"/>
              <a:t>requires teachers to attend from the same school or district</a:t>
            </a:r>
          </a:p>
          <a:p>
            <a:r>
              <a:rPr lang="en-US" dirty="0" smtClean="0"/>
              <a:t>Provide collaborative/group learning</a:t>
            </a:r>
          </a:p>
          <a:p>
            <a:r>
              <a:rPr lang="en-US" dirty="0" smtClean="0"/>
              <a:t>Pd needs to involve active learning</a:t>
            </a:r>
          </a:p>
          <a:p>
            <a:r>
              <a:rPr lang="en-US" dirty="0" smtClean="0"/>
              <a:t>Needs to be sustained for greater impact</a:t>
            </a:r>
          </a:p>
          <a:p>
            <a:r>
              <a:rPr lang="en-US" dirty="0" smtClean="0"/>
              <a:t>Focused on content </a:t>
            </a:r>
            <a:r>
              <a:rPr lang="en-US" u="sng" dirty="0" smtClean="0"/>
              <a:t>and</a:t>
            </a:r>
            <a:r>
              <a:rPr lang="en-US" dirty="0" smtClean="0"/>
              <a:t> on how students learn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465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0"/>
            <a:ext cx="7024744" cy="1143000"/>
          </a:xfrm>
        </p:spPr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447800"/>
            <a:ext cx="6777317" cy="4953000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Garet</a:t>
            </a:r>
            <a:r>
              <a:rPr lang="en-US" dirty="0"/>
              <a:t>, M.S., Porter, A.C., </a:t>
            </a:r>
            <a:r>
              <a:rPr lang="en-US" dirty="0" err="1"/>
              <a:t>Desimone</a:t>
            </a:r>
            <a:r>
              <a:rPr lang="en-US" dirty="0"/>
              <a:t>, L., </a:t>
            </a:r>
            <a:r>
              <a:rPr lang="en-US" dirty="0" err="1"/>
              <a:t>Birman</a:t>
            </a:r>
            <a:r>
              <a:rPr lang="en-US" dirty="0"/>
              <a:t>, B.F. &amp; Yoon K.S. What makes professional development effective? Results from a national sample of teachers.  American Educational Research Journal, Vol. 38, No. 4. (Winter, 2001). pp. 915-945.</a:t>
            </a:r>
          </a:p>
          <a:p>
            <a:pPr marL="68580" indent="0">
              <a:buNone/>
            </a:pPr>
            <a:r>
              <a:rPr lang="en-US" b="1" dirty="0"/>
              <a:t> </a:t>
            </a:r>
            <a:endParaRPr lang="en-US" dirty="0"/>
          </a:p>
          <a:p>
            <a:r>
              <a:rPr lang="en-US" dirty="0" err="1"/>
              <a:t>Guskey</a:t>
            </a:r>
            <a:r>
              <a:rPr lang="en-US" dirty="0"/>
              <a:t>, T.R. Professional Development That Works: What Makes professional Development Effective?  Phi Delta </a:t>
            </a:r>
            <a:r>
              <a:rPr lang="en-US" dirty="0" err="1"/>
              <a:t>Kappan</a:t>
            </a:r>
            <a:r>
              <a:rPr lang="en-US" dirty="0"/>
              <a:t>, Vol. 84 (2003)</a:t>
            </a:r>
          </a:p>
          <a:p>
            <a:pPr marL="68580" indent="0">
              <a:buNone/>
            </a:pPr>
            <a:r>
              <a:rPr lang="en-US" dirty="0"/>
              <a:t> </a:t>
            </a:r>
          </a:p>
          <a:p>
            <a:r>
              <a:rPr lang="en-US" dirty="0"/>
              <a:t>Hendricks, M., </a:t>
            </a:r>
            <a:r>
              <a:rPr lang="en-US" dirty="0" err="1"/>
              <a:t>Luyten</a:t>
            </a:r>
            <a:r>
              <a:rPr lang="en-US" dirty="0"/>
              <a:t>, Hans., </a:t>
            </a:r>
            <a:r>
              <a:rPr lang="en-US" dirty="0" err="1"/>
              <a:t>Scheerens</a:t>
            </a:r>
            <a:r>
              <a:rPr lang="en-US" dirty="0"/>
              <a:t>, J., </a:t>
            </a:r>
            <a:r>
              <a:rPr lang="en-US" dirty="0" err="1"/>
              <a:t>Sleegers</a:t>
            </a:r>
            <a:r>
              <a:rPr lang="en-US" dirty="0"/>
              <a:t>, P., Steen, R. (2010).  Teachers’ Professional Development.  Retrieved from </a:t>
            </a:r>
            <a:r>
              <a:rPr lang="en-US" u="sng" dirty="0">
                <a:hlinkClick r:id="rId2"/>
              </a:rPr>
              <a:t>http://europa.edu</a:t>
            </a:r>
            <a:endParaRPr lang="en-US" dirty="0"/>
          </a:p>
          <a:p>
            <a:pPr marL="68580" indent="0">
              <a:buNone/>
            </a:pPr>
            <a:r>
              <a:rPr lang="en-US" dirty="0"/>
              <a:t> </a:t>
            </a:r>
          </a:p>
          <a:p>
            <a:r>
              <a:rPr lang="en-US" dirty="0" err="1"/>
              <a:t>Liesure</a:t>
            </a:r>
            <a:r>
              <a:rPr lang="en-US" dirty="0"/>
              <a:t>, Beth.  (2007). Evaluation of New Hampshire Education &amp; Environment Team Summer Institute 2003-2006.  Retrieved from</a:t>
            </a:r>
          </a:p>
          <a:p>
            <a:r>
              <a:rPr lang="en-US" dirty="0"/>
              <a:t>Sparks, Dennis. (2002). Designing Powerful Professional Development for Teachers and Principals. Retrieved from http://www.nsdc.org/sparksbook.html</a:t>
            </a:r>
          </a:p>
          <a:p>
            <a:pPr marL="68580" indent="0">
              <a:buNone/>
            </a:pPr>
            <a:r>
              <a:rPr lang="en-US" dirty="0"/>
              <a:t> </a:t>
            </a:r>
          </a:p>
          <a:p>
            <a:r>
              <a:rPr lang="en-US" dirty="0" err="1"/>
              <a:t>Penuel</a:t>
            </a:r>
            <a:r>
              <a:rPr lang="en-US" dirty="0"/>
              <a:t>, W.R., Fisherman, B.J., Yamaguchi, R., Gallagher, L.P. What Makes Professional Development Effective? Strategies That Foster Curriculum Implementation.  American Educational Research Journal, Vol. 44, No. 4. (December 2007). </a:t>
            </a:r>
            <a:r>
              <a:rPr lang="en-US" dirty="0" err="1"/>
              <a:t>pp</a:t>
            </a:r>
            <a:r>
              <a:rPr lang="en-US" dirty="0"/>
              <a:t> 921-958.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234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hat </a:t>
            </a:r>
            <a:r>
              <a:rPr lang="en-US" dirty="0"/>
              <a:t>impacts a teacher’s decision in </a:t>
            </a:r>
            <a:r>
              <a:rPr lang="en-US" dirty="0" smtClean="0"/>
              <a:t>the professional </a:t>
            </a:r>
            <a:r>
              <a:rPr lang="en-US" dirty="0"/>
              <a:t>development they </a:t>
            </a:r>
            <a:r>
              <a:rPr lang="en-US" dirty="0" smtClean="0"/>
              <a:t>choose to take.</a:t>
            </a:r>
          </a:p>
          <a:p>
            <a:pPr marL="68580" indent="0" algn="ctr">
              <a:buNone/>
            </a:pPr>
            <a:r>
              <a:rPr lang="en-US" dirty="0" smtClean="0"/>
              <a:t>AND</a:t>
            </a:r>
          </a:p>
          <a:p>
            <a:pPr marL="68580" indent="0" algn="ctr">
              <a:buNone/>
            </a:pPr>
            <a:endParaRPr lang="en-US" dirty="0" smtClean="0"/>
          </a:p>
          <a:p>
            <a:r>
              <a:rPr lang="en-US" dirty="0"/>
              <a:t>W</a:t>
            </a:r>
            <a:r>
              <a:rPr lang="en-US" dirty="0" smtClean="0"/>
              <a:t>hat </a:t>
            </a:r>
            <a:r>
              <a:rPr lang="en-US" dirty="0"/>
              <a:t>aspects of that professional development are most </a:t>
            </a:r>
            <a:r>
              <a:rPr lang="en-US" dirty="0" smtClean="0"/>
              <a:t>valued &amp; least </a:t>
            </a:r>
            <a:r>
              <a:rPr lang="en-US" dirty="0"/>
              <a:t>valued? </a:t>
            </a:r>
          </a:p>
        </p:txBody>
      </p:sp>
    </p:spTree>
    <p:extLst>
      <p:ext uri="{BB962C8B-B14F-4D97-AF65-F5344CB8AC3E}">
        <p14:creationId xmlns:p14="http://schemas.microsoft.com/office/powerpoint/2010/main" val="2232880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Instruments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MSTA Survey; 25 participants</a:t>
            </a:r>
          </a:p>
          <a:p>
            <a:r>
              <a:rPr lang="en-US" dirty="0" smtClean="0"/>
              <a:t>SurveyMonkey; 15 participants</a:t>
            </a:r>
          </a:p>
          <a:p>
            <a:r>
              <a:rPr lang="en-US" dirty="0" smtClean="0"/>
              <a:t>Focus Group; 6 participants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223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057400"/>
            <a:ext cx="6777317" cy="4191000"/>
          </a:xfrm>
        </p:spPr>
        <p:txBody>
          <a:bodyPr>
            <a:normAutofit fontScale="92500"/>
          </a:bodyPr>
          <a:lstStyle/>
          <a:p>
            <a:pPr lvl="0"/>
            <a:r>
              <a:rPr lang="en-US" dirty="0"/>
              <a:t>What criteria do you look at when deciding what professional development to take?</a:t>
            </a:r>
          </a:p>
          <a:p>
            <a:pPr lvl="0"/>
            <a:r>
              <a:rPr lang="en-US" dirty="0"/>
              <a:t>What percentage of professional development knowledge and skills do you take back and use with your students?</a:t>
            </a:r>
          </a:p>
          <a:p>
            <a:pPr lvl="0"/>
            <a:r>
              <a:rPr lang="en-US" dirty="0"/>
              <a:t>Why? What are the deciding factors in whether you use or don’t use the knowledge/skills/topics/curriculum/etc. with your students?</a:t>
            </a:r>
          </a:p>
          <a:p>
            <a:pPr lvl="0"/>
            <a:r>
              <a:rPr lang="en-US" dirty="0"/>
              <a:t>What style of professional development is most beneficial to you?</a:t>
            </a:r>
          </a:p>
          <a:p>
            <a:pPr marL="6858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43490" y="609600"/>
            <a:ext cx="7024744" cy="1143000"/>
          </a:xfrm>
        </p:spPr>
        <p:txBody>
          <a:bodyPr/>
          <a:lstStyle/>
          <a:p>
            <a:r>
              <a:rPr lang="en-US" dirty="0" smtClean="0"/>
              <a:t>Example Questions Utilized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844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024744" cy="1143000"/>
          </a:xfrm>
        </p:spPr>
        <p:txBody>
          <a:bodyPr/>
          <a:lstStyle/>
          <a:p>
            <a:r>
              <a:rPr lang="en-US" dirty="0" smtClean="0"/>
              <a:t>Surprising 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8203193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00200" y="6019800"/>
            <a:ext cx="533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Percentage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1567934" y="3015734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Responses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923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89</TotalTime>
  <Words>648</Words>
  <Application>Microsoft Office PowerPoint</Application>
  <PresentationFormat>On-screen Show (4:3)</PresentationFormat>
  <Paragraphs>100</Paragraphs>
  <Slides>15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Austin</vt:lpstr>
      <vt:lpstr>What Factors Impact the Professional Development Teachers Engage In and Ultimately Find Valuable</vt:lpstr>
      <vt:lpstr>Background</vt:lpstr>
      <vt:lpstr>Research Process</vt:lpstr>
      <vt:lpstr>Literary Review</vt:lpstr>
      <vt:lpstr>Bibliography</vt:lpstr>
      <vt:lpstr>Problem Statement</vt:lpstr>
      <vt:lpstr>Data Instruments</vt:lpstr>
      <vt:lpstr>Example Questions Utilized</vt:lpstr>
      <vt:lpstr>Surprising Results</vt:lpstr>
      <vt:lpstr>Highlights of Focus Group</vt:lpstr>
      <vt:lpstr>Surprising Results</vt:lpstr>
      <vt:lpstr>Highlights of MSTA Survey</vt:lpstr>
      <vt:lpstr>Highlights of SurveyMonkey</vt:lpstr>
      <vt:lpstr>Overall…</vt:lpstr>
      <vt:lpstr>Action Plan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Factors Impact the Professional Development Teachers Engage In and Ultimately Find Valuable</dc:title>
  <dc:creator>Ashley</dc:creator>
  <cp:lastModifiedBy>Ashley</cp:lastModifiedBy>
  <cp:revision>14</cp:revision>
  <dcterms:created xsi:type="dcterms:W3CDTF">2012-05-19T18:01:16Z</dcterms:created>
  <dcterms:modified xsi:type="dcterms:W3CDTF">2012-05-21T02:34:30Z</dcterms:modified>
</cp:coreProperties>
</file>